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0"/>
    <p:restoredTop sz="94689"/>
  </p:normalViewPr>
  <p:slideViewPr>
    <p:cSldViewPr snapToGrid="0" snapToObjects="1">
      <p:cViewPr varScale="1">
        <p:scale>
          <a:sx n="93" d="100"/>
          <a:sy n="93" d="100"/>
        </p:scale>
        <p:origin x="52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bycenter.com/0_100-most-popular-hispanic-baby-names-of-2011_10363639.b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D9ULInjZ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2Z_1voFJJ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AD5E-B91C-4348-88FF-D0220B3451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Bienvenidos</a:t>
            </a:r>
            <a:r>
              <a:rPr lang="en-US" dirty="0"/>
              <a:t> a la </a:t>
            </a:r>
            <a:r>
              <a:rPr lang="en-US" dirty="0" err="1"/>
              <a:t>Clase</a:t>
            </a:r>
            <a:r>
              <a:rPr lang="en-US" dirty="0"/>
              <a:t> de </a:t>
            </a:r>
            <a:r>
              <a:rPr lang="en-US" dirty="0" err="1"/>
              <a:t>Español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42861D-9CC5-544A-8FA5-96921A773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602037"/>
            <a:ext cx="8791575" cy="2674071"/>
          </a:xfrm>
        </p:spPr>
        <p:txBody>
          <a:bodyPr/>
          <a:lstStyle/>
          <a:p>
            <a:pPr algn="ctr"/>
            <a:r>
              <a:rPr lang="en-US" sz="3600" dirty="0"/>
              <a:t>Find your Name Tag </a:t>
            </a:r>
          </a:p>
          <a:p>
            <a:pPr algn="ctr"/>
            <a:r>
              <a:rPr lang="en-US" sz="3600" dirty="0"/>
              <a:t>Start eating your snack 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21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4BDD9-6782-E14E-980B-21D988827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Spanish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02B6E-B916-4E44-9868-55D578BD6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https://www.babycenter.com/0_100-most-popular-hispanic-baby-names-of-2011_10363639.bc</a:t>
            </a:r>
            <a:endParaRPr lang="en-US" dirty="0"/>
          </a:p>
          <a:p>
            <a:r>
              <a:rPr lang="en-US" dirty="0"/>
              <a:t>Let’s Make new name tags! </a:t>
            </a:r>
          </a:p>
        </p:txBody>
      </p:sp>
    </p:spTree>
    <p:extLst>
      <p:ext uri="{BB962C8B-B14F-4D97-AF65-F5344CB8AC3E}">
        <p14:creationId xmlns:p14="http://schemas.microsoft.com/office/powerpoint/2010/main" val="4278000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4FE64-A593-C540-B929-2727D65D8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Spansih</a:t>
            </a:r>
            <a:r>
              <a:rPr lang="en-US" dirty="0"/>
              <a:t> Food!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29355-4266-094F-9A48-C64EB0AA7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and a partner will get to research a famous Spanish dish</a:t>
            </a:r>
          </a:p>
          <a:p>
            <a:r>
              <a:rPr lang="en-US" dirty="0"/>
              <a:t>You will get your device and look up fun facts about your dish </a:t>
            </a:r>
          </a:p>
          <a:p>
            <a:r>
              <a:rPr lang="en-US" dirty="0"/>
              <a:t>It can be the recipe, what it is made of, when do you eat it, why it is called what it is called. It can be anything. </a:t>
            </a:r>
          </a:p>
          <a:p>
            <a:r>
              <a:rPr lang="en-US" dirty="0"/>
              <a:t>Pick facts that you thought were interesting or cool that you think your peers would like too! </a:t>
            </a:r>
          </a:p>
          <a:p>
            <a:r>
              <a:rPr lang="en-US" dirty="0"/>
              <a:t>Then we will share as a class! </a:t>
            </a:r>
          </a:p>
        </p:txBody>
      </p:sp>
    </p:spTree>
    <p:extLst>
      <p:ext uri="{BB962C8B-B14F-4D97-AF65-F5344CB8AC3E}">
        <p14:creationId xmlns:p14="http://schemas.microsoft.com/office/powerpoint/2010/main" val="3690463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A7D6-BC97-1142-9578-82AF5139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Spanish Food!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F5EEF-1DB6-4549-94C4-57F6B42C8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Croquettes</a:t>
            </a:r>
          </a:p>
          <a:p>
            <a:r>
              <a:rPr lang="en-US" dirty="0"/>
              <a:t>Tortilla Espanola </a:t>
            </a:r>
          </a:p>
          <a:p>
            <a:r>
              <a:rPr lang="en-US" dirty="0"/>
              <a:t>Gazpacho or </a:t>
            </a:r>
            <a:r>
              <a:rPr lang="en-US" dirty="0" err="1"/>
              <a:t>Salmorejo</a:t>
            </a:r>
            <a:r>
              <a:rPr lang="en-US" dirty="0"/>
              <a:t> </a:t>
            </a:r>
          </a:p>
          <a:p>
            <a:r>
              <a:rPr lang="en-US" dirty="0" err="1"/>
              <a:t>Pisto</a:t>
            </a:r>
            <a:endParaRPr lang="en-US" dirty="0"/>
          </a:p>
          <a:p>
            <a:r>
              <a:rPr lang="en-US" dirty="0" err="1"/>
              <a:t>Jamon</a:t>
            </a:r>
            <a:r>
              <a:rPr lang="en-US" dirty="0"/>
              <a:t>, Chorizo </a:t>
            </a:r>
          </a:p>
          <a:p>
            <a:r>
              <a:rPr lang="en-US" dirty="0" err="1"/>
              <a:t>Pulpo</a:t>
            </a:r>
            <a:r>
              <a:rPr lang="en-US" dirty="0"/>
              <a:t> a la </a:t>
            </a:r>
            <a:r>
              <a:rPr lang="en-US" dirty="0" err="1"/>
              <a:t>gallega</a:t>
            </a:r>
            <a:endParaRPr lang="en-US" dirty="0"/>
          </a:p>
          <a:p>
            <a:r>
              <a:rPr lang="en-US" dirty="0"/>
              <a:t>Paella</a:t>
            </a:r>
          </a:p>
          <a:p>
            <a:r>
              <a:rPr lang="en-US" dirty="0"/>
              <a:t>Crema </a:t>
            </a:r>
            <a:r>
              <a:rPr lang="en-US" dirty="0" err="1"/>
              <a:t>Catalana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42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05B53-A631-134A-A79D-41B06659A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Review: </a:t>
            </a:r>
            <a:br>
              <a:rPr lang="en-US" dirty="0"/>
            </a:br>
            <a:r>
              <a:rPr lang="en-US" dirty="0"/>
              <a:t>Hola, Me </a:t>
            </a:r>
            <a:r>
              <a:rPr lang="en-US" dirty="0" err="1"/>
              <a:t>llamo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25C01-92A5-F54A-9BD9-94404140B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Go in a circle around your table and practice Hola, me </a:t>
            </a:r>
            <a:r>
              <a:rPr lang="en-US" sz="6000" dirty="0" err="1"/>
              <a:t>llamo</a:t>
            </a:r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677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0CA4-B8F5-A246-A4F4-E6DCC7B0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Review: </a:t>
            </a:r>
            <a:br>
              <a:rPr lang="en-US" dirty="0"/>
            </a:br>
            <a:r>
              <a:rPr lang="en-US" dirty="0"/>
              <a:t>Hola, Me </a:t>
            </a:r>
            <a:r>
              <a:rPr lang="en-US" dirty="0" err="1"/>
              <a:t>Gusta</a:t>
            </a:r>
            <a:r>
              <a:rPr lang="en-US" dirty="0"/>
              <a:t>____.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0FCC0-B1D7-4C44-9F45-09B1C1BC3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000" dirty="0"/>
              <a:t>Go in a circle around your table and practice Hola, me </a:t>
            </a:r>
            <a:r>
              <a:rPr lang="en-US" sz="6000" dirty="0" err="1"/>
              <a:t>gusta</a:t>
            </a:r>
            <a:r>
              <a:rPr lang="en-US" sz="6000" dirty="0"/>
              <a:t>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8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146C3-FFC4-C240-844C-6A6A00D98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Alphabet Song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715B5-88E0-E446-A749-A3A25DEB6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https://www.youtube.com/watch?v=BD9ULInjZTs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379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9B8619-E4A1-FD4C-BE6F-C93A02FF4A86}"/>
              </a:ext>
            </a:extLst>
          </p:cNvPr>
          <p:cNvSpPr txBox="1"/>
          <p:nvPr/>
        </p:nvSpPr>
        <p:spPr>
          <a:xfrm>
            <a:off x="541867" y="406400"/>
            <a:ext cx="1122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5D21CE-FF2E-8B4C-9CB7-C9A9F5419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916531"/>
              </p:ext>
            </p:extLst>
          </p:nvPr>
        </p:nvGraphicFramePr>
        <p:xfrm>
          <a:off x="728133" y="137160"/>
          <a:ext cx="10735734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289">
                  <a:extLst>
                    <a:ext uri="{9D8B030D-6E8A-4147-A177-3AD203B41FA5}">
                      <a16:colId xmlns:a16="http://schemas.microsoft.com/office/drawing/2014/main" val="607948397"/>
                    </a:ext>
                  </a:extLst>
                </a:gridCol>
                <a:gridCol w="1789289">
                  <a:extLst>
                    <a:ext uri="{9D8B030D-6E8A-4147-A177-3AD203B41FA5}">
                      <a16:colId xmlns:a16="http://schemas.microsoft.com/office/drawing/2014/main" val="3541307998"/>
                    </a:ext>
                  </a:extLst>
                </a:gridCol>
                <a:gridCol w="1789289">
                  <a:extLst>
                    <a:ext uri="{9D8B030D-6E8A-4147-A177-3AD203B41FA5}">
                      <a16:colId xmlns:a16="http://schemas.microsoft.com/office/drawing/2014/main" val="3201292901"/>
                    </a:ext>
                  </a:extLst>
                </a:gridCol>
                <a:gridCol w="1789289">
                  <a:extLst>
                    <a:ext uri="{9D8B030D-6E8A-4147-A177-3AD203B41FA5}">
                      <a16:colId xmlns:a16="http://schemas.microsoft.com/office/drawing/2014/main" val="1900402222"/>
                    </a:ext>
                  </a:extLst>
                </a:gridCol>
                <a:gridCol w="1789289">
                  <a:extLst>
                    <a:ext uri="{9D8B030D-6E8A-4147-A177-3AD203B41FA5}">
                      <a16:colId xmlns:a16="http://schemas.microsoft.com/office/drawing/2014/main" val="2197687832"/>
                    </a:ext>
                  </a:extLst>
                </a:gridCol>
                <a:gridCol w="1789289">
                  <a:extLst>
                    <a:ext uri="{9D8B030D-6E8A-4147-A177-3AD203B41FA5}">
                      <a16:colId xmlns:a16="http://schemas.microsoft.com/office/drawing/2014/main" val="1107199561"/>
                    </a:ext>
                  </a:extLst>
                </a:gridCol>
              </a:tblGrid>
              <a:tr h="1075831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712866"/>
                  </a:ext>
                </a:extLst>
              </a:tr>
              <a:tr h="1075831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637887"/>
                  </a:ext>
                </a:extLst>
              </a:tr>
              <a:tr h="1075831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544398"/>
                  </a:ext>
                </a:extLst>
              </a:tr>
              <a:tr h="1075831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081613"/>
                  </a:ext>
                </a:extLst>
              </a:tr>
              <a:tr h="1075831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err="1"/>
                        <a:t>Ñ</a:t>
                      </a:r>
                      <a:endParaRPr lang="en-US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613949"/>
                  </a:ext>
                </a:extLst>
              </a:tr>
              <a:tr h="1075831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196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7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99734-3394-564F-B4C3-FB96FEECF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Numbers/ </a:t>
            </a:r>
            <a:r>
              <a:rPr lang="en-US" sz="6600" dirty="0" err="1"/>
              <a:t>Numeros</a:t>
            </a:r>
            <a:r>
              <a:rPr lang="en-US" sz="66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90A83-0D8F-3A4C-A6A8-959AC6A2E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https://www.youtube.com/watch?v=h2Z_1voFJJo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125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1828F7D-E710-A944-94F3-4C9073B2F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213146"/>
              </p:ext>
            </p:extLst>
          </p:nvPr>
        </p:nvGraphicFramePr>
        <p:xfrm>
          <a:off x="880533" y="169333"/>
          <a:ext cx="10617200" cy="6280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440">
                  <a:extLst>
                    <a:ext uri="{9D8B030D-6E8A-4147-A177-3AD203B41FA5}">
                      <a16:colId xmlns:a16="http://schemas.microsoft.com/office/drawing/2014/main" val="2541165914"/>
                    </a:ext>
                  </a:extLst>
                </a:gridCol>
                <a:gridCol w="2123440">
                  <a:extLst>
                    <a:ext uri="{9D8B030D-6E8A-4147-A177-3AD203B41FA5}">
                      <a16:colId xmlns:a16="http://schemas.microsoft.com/office/drawing/2014/main" val="4073112403"/>
                    </a:ext>
                  </a:extLst>
                </a:gridCol>
                <a:gridCol w="2123440">
                  <a:extLst>
                    <a:ext uri="{9D8B030D-6E8A-4147-A177-3AD203B41FA5}">
                      <a16:colId xmlns:a16="http://schemas.microsoft.com/office/drawing/2014/main" val="2954587564"/>
                    </a:ext>
                  </a:extLst>
                </a:gridCol>
                <a:gridCol w="2123440">
                  <a:extLst>
                    <a:ext uri="{9D8B030D-6E8A-4147-A177-3AD203B41FA5}">
                      <a16:colId xmlns:a16="http://schemas.microsoft.com/office/drawing/2014/main" val="305129741"/>
                    </a:ext>
                  </a:extLst>
                </a:gridCol>
                <a:gridCol w="2123440">
                  <a:extLst>
                    <a:ext uri="{9D8B030D-6E8A-4147-A177-3AD203B41FA5}">
                      <a16:colId xmlns:a16="http://schemas.microsoft.com/office/drawing/2014/main" val="1347578996"/>
                    </a:ext>
                  </a:extLst>
                </a:gridCol>
              </a:tblGrid>
              <a:tr h="1570143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870102"/>
                  </a:ext>
                </a:extLst>
              </a:tr>
              <a:tr h="1570143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614734"/>
                  </a:ext>
                </a:extLst>
              </a:tr>
              <a:tr h="1570143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057047"/>
                  </a:ext>
                </a:extLst>
              </a:tr>
              <a:tr h="1570143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608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019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0992-5B51-7448-BB75-522AEB985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Numbers/</a:t>
            </a:r>
            <a:r>
              <a:rPr lang="en-US" sz="6600" dirty="0" err="1"/>
              <a:t>Numeros</a:t>
            </a:r>
            <a:endParaRPr lang="en-US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7AB1B-444F-D246-AD69-AA325180B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=k4IJGPfHidY</a:t>
            </a:r>
          </a:p>
        </p:txBody>
      </p:sp>
    </p:spTree>
    <p:extLst>
      <p:ext uri="{BB962C8B-B14F-4D97-AF65-F5344CB8AC3E}">
        <p14:creationId xmlns:p14="http://schemas.microsoft.com/office/powerpoint/2010/main" val="1492344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4AAD86-5755-6B44-BDE1-3EB51D3C37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551033"/>
              </p:ext>
            </p:extLst>
          </p:nvPr>
        </p:nvGraphicFramePr>
        <p:xfrm>
          <a:off x="3173413" y="0"/>
          <a:ext cx="5039254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627">
                  <a:extLst>
                    <a:ext uri="{9D8B030D-6E8A-4147-A177-3AD203B41FA5}">
                      <a16:colId xmlns:a16="http://schemas.microsoft.com/office/drawing/2014/main" val="2315691667"/>
                    </a:ext>
                  </a:extLst>
                </a:gridCol>
                <a:gridCol w="2519627">
                  <a:extLst>
                    <a:ext uri="{9D8B030D-6E8A-4147-A177-3AD203B41FA5}">
                      <a16:colId xmlns:a16="http://schemas.microsoft.com/office/drawing/2014/main" val="390994644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651627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426667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88851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07115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0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66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57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54</TotalTime>
  <Words>293</Words>
  <Application>Microsoft Macintosh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Tw Cen MT</vt:lpstr>
      <vt:lpstr>Circuit</vt:lpstr>
      <vt:lpstr>Bienvenidos a la Clase de Español </vt:lpstr>
      <vt:lpstr>Review:  Hola, Me llamo</vt:lpstr>
      <vt:lpstr>Review:  Hola, Me Gusta____.</vt:lpstr>
      <vt:lpstr>The Alphabet Song</vt:lpstr>
      <vt:lpstr>PowerPoint Presentation</vt:lpstr>
      <vt:lpstr>Numbers/ Numeros </vt:lpstr>
      <vt:lpstr>PowerPoint Presentation</vt:lpstr>
      <vt:lpstr>Numbers/Numeros</vt:lpstr>
      <vt:lpstr>PowerPoint Presentation</vt:lpstr>
      <vt:lpstr>Spanish Names</vt:lpstr>
      <vt:lpstr>Spansih Food! </vt:lpstr>
      <vt:lpstr>Spanish Food!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Bienvenidos a la Clase de Español </dc:title>
  <dc:creator>emily.leinwand@gmail.com</dc:creator>
  <cp:lastModifiedBy>emily.leinwand@gmail.com</cp:lastModifiedBy>
  <cp:revision>7</cp:revision>
  <dcterms:created xsi:type="dcterms:W3CDTF">2020-02-09T23:13:15Z</dcterms:created>
  <dcterms:modified xsi:type="dcterms:W3CDTF">2020-02-19T01:27:17Z</dcterms:modified>
</cp:coreProperties>
</file>